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75" r:id="rId4"/>
    <p:sldId id="258" r:id="rId5"/>
    <p:sldId id="279" r:id="rId6"/>
    <p:sldId id="280" r:id="rId7"/>
    <p:sldId id="278" r:id="rId8"/>
    <p:sldId id="281" r:id="rId9"/>
    <p:sldId id="282" r:id="rId10"/>
    <p:sldId id="283" r:id="rId11"/>
    <p:sldId id="284" r:id="rId12"/>
    <p:sldId id="285" r:id="rId13"/>
    <p:sldId id="286" r:id="rId14"/>
    <p:sldId id="289" r:id="rId15"/>
    <p:sldId id="287" r:id="rId16"/>
    <p:sldId id="288" r:id="rId17"/>
    <p:sldId id="276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iriam Mono CLM" panose="02000503000000000000" pitchFamily="2" charset="-79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4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0603D4F0-B2EC-1EDC-7A62-D201ACD9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CF602844-3489-2179-A0ED-F92371689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D86CB75A-36AF-30CE-EE9B-3CCAC5530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2BE52187-6819-C8E9-DABE-ACB63C2D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8866CC08-E105-BF72-93D8-5739AC28C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B159C5AB-95CF-BFD1-E60F-C1CFD5386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1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B0C2D363-2901-E10E-3403-8C67F5EB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368114B1-B89E-AF39-EC4C-AF37FB1368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94EB9B29-D05B-3C0F-9D2E-67F7DEF1B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67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E193F8B5-2EC8-26D5-867C-FCE40D79C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20CF5792-5307-0394-BF57-32DBA0F34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45545431-AB63-CA8F-2D3B-162FC30964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7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B35461A0-5A0F-98F0-5D64-8A114E22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AED21DFC-49E7-D6CC-0138-51124F8C7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C5F7701A-7304-FA91-232D-B0C23EBE6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2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65DFFCB9-7AB7-7EDE-E0BA-D560E7C5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16C1EDBB-5F0E-E274-E6C1-483E28A514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FC267A57-1407-1614-880C-F2FCBFBA0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215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0EEC4D50-B51C-3708-AC29-E50E98D3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3204DEAA-47EF-C976-3071-673F3F69C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251223C8-54A3-0DC0-AB03-D16AC6260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3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A8C621A7-9372-7578-9B93-E953E613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B9992BA7-BA39-A9D1-FD03-5915E62C6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1E449EA0-0247-0472-4928-0B12BBF03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18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8F0CA09F-98CF-40C5-E9F6-D1C124630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F7277D02-CB8B-8179-F26E-895F5342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BD87870C-D0B9-7E9E-0D2F-0FD6CA7E3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1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374C1351-D5BB-F059-6543-F9CAA19A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B8DD1D59-C62B-A8B3-6C1E-19BF0D47F4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70F08166-AC16-F4CB-335E-8A7065C3B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4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EB38AF0F-5056-0541-4797-DD20C7CC7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8A8B4EBE-8BDB-CCC0-FD9E-57E2B6CCA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40123E98-600B-C1EC-3812-D0CD07635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6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920D3328-6806-0332-4F5E-667ED8F4E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>
            <a:extLst>
              <a:ext uri="{FF2B5EF4-FFF2-40B4-BE49-F238E27FC236}">
                <a16:creationId xmlns:a16="http://schemas.microsoft.com/office/drawing/2014/main" id="{5F690BAA-87A0-1366-EC5E-6DB4102F8E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>
            <a:extLst>
              <a:ext uri="{FF2B5EF4-FFF2-40B4-BE49-F238E27FC236}">
                <a16:creationId xmlns:a16="http://schemas.microsoft.com/office/drawing/2014/main" id="{C4DCF8FB-CA35-CED9-5D1F-D7F2EE2F64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86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1084045" y="2132167"/>
            <a:ext cx="4776000" cy="13008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Effective Software Test Case Design Approach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646901B8-E7C0-C5AD-1431-30192BF9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354A6643-D059-FC87-45DB-0904207BB50C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C910A970-A915-13B1-C78D-F1C5126DA660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1E300CE4-63DC-BF0A-BF62-F92B7A618A19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459EF29C-0098-6BC4-5650-87B1ED080C86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6BB51F81-B4A9-B720-C130-6C450717074C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D087FAA6-F217-6A76-9F45-8C01E54DEAFF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27C94945-CC8D-675E-860A-6DE2047DDC77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6C87E3B7-DA0B-2C5E-6FCA-FA654F2D1684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8045A-751D-41E7-B02A-F7D3704B36AD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1531938-0066-7EE2-4DBA-822F53D7A2B2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608310-8130-9FBE-653E-12CE6D72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1) Use “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FF00"/>
                </a:highlight>
              </a:rPr>
              <a:t>Bold</a:t>
            </a:r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”  “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FF00"/>
                </a:highlight>
              </a:rPr>
              <a:t>Italics</a:t>
            </a:r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” “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FF00"/>
                </a:highlight>
              </a:rPr>
              <a:t>bullet points</a:t>
            </a:r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“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FF00"/>
                </a:highlight>
              </a:rPr>
              <a:t>colors</a:t>
            </a:r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” for important Text/contents</a:t>
            </a: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93361C-FDEE-92A2-55A5-49DF26AB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597"/>
            <a:ext cx="9144000" cy="3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451DB5DF-4BFB-8BA4-B3A5-CA771414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6EC5B1CA-6A23-6C63-2DCD-E986EE580DD9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A0181C57-29B9-551D-FCE0-0F5EC704F950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3EE52EB3-CA88-8836-CAEB-8C59DD186C97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E8044B84-31A0-5840-EC44-CDBF5119B079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992141F2-3190-859A-BC07-036973B56BEA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915E0F38-B3F9-AF9B-327E-D2A7DEAAE341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D691E623-EE27-1101-E104-71F17CA0EC66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414B53BA-3444-A636-EAD8-4EAF1826989F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A3151-7587-2726-D509-372C45885840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1519946-BFA5-F47D-D515-3709FCAE7FFE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60E27-FD87-03E0-8B90-9ACEAE63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2) Summary sheet link &amp; Equations</a:t>
            </a: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9FDD65E-8F95-2917-A0D8-65996F2F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4" y="1388118"/>
            <a:ext cx="7961833" cy="37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B2BEE572-67BC-57D2-83CB-732A5B96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0AA97104-FCE0-EF5F-2A29-5A3573B28D75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5FECF86A-7A8A-4F37-9F4C-08EC3813A0D9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DA497596-5A8B-BDD0-9728-137EA515D4E4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CE3E08F9-D605-FC7A-E0BC-7E396F6A0D0F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D03BE717-2D04-FA16-9996-327903BD7CE2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5480E270-1264-96B4-2E19-ABFDB3DA046B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3E83E834-6BEA-23AF-54AD-79447629A14C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9DCDE66C-4342-664E-6335-1E1ADB07F926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4DFA9-29F9-41CB-32E0-EE18571075AF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BF7560D-2175-492D-B46C-98C4D84C622A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E00BE-351F-80BA-D09C-242F8E05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3) Do Spell Check &amp; Grammar Check</a:t>
            </a: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4" name="Picture 13" descr="A green circle with a white letter and a black text&#10;&#10;Description automatically generated">
            <a:extLst>
              <a:ext uri="{FF2B5EF4-FFF2-40B4-BE49-F238E27FC236}">
                <a16:creationId xmlns:a16="http://schemas.microsoft.com/office/drawing/2014/main" id="{3087A908-0CDE-D2FA-1348-B8024877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11" y="2447727"/>
            <a:ext cx="1298448" cy="129844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92CDD24-F979-9F7E-0D43-459DC31E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4" y="1668657"/>
            <a:ext cx="5755268" cy="32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1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A66BCE45-F512-F33D-71B8-5587041A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93DEF2F8-5E99-6AAF-1CB8-50F956B19BF5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80CC680A-1DCD-6A00-57CD-D9BA4449C9CF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F8E07F73-1E86-B6EA-5D19-B2E59C877A8F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06F258CA-9327-5596-0223-1E20A429210C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4EBC51CA-C1C1-BABC-E283-ED21418F7030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006AF458-9752-57D8-8172-F75DA5122C7D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FBA91B89-C970-B2D5-F33A-508C588E06E0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B6F9ED0C-11FE-F39A-654A-28C1196E4A2E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632B6-2F68-8350-FEBD-CB0B7B960832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45AD6D8-ACA6-0752-D161-23726F9CC5DF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E3767-0B2E-B697-3D3C-FFF19A8D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4) Test Case Formatting ( "Height" and "Width“)</a:t>
            </a: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48D791-F6F7-0841-E361-5883B323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9" y="1320239"/>
            <a:ext cx="8148261" cy="37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37B6C6B8-2730-9BFD-6710-72C7C4A0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CE71CD8D-05EB-3BB6-B654-CF52E6F652D6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D2331549-EFBE-7C14-62DC-EABC200D1D98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60067256-BC01-CD48-4CD1-5E1C4F865449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4364661C-3A87-1F45-8F82-4FE7CF73D08F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A103BAD2-7615-B0EA-8072-5DE3E62C0C0B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07F2B50A-98A1-5C44-3C15-613ECB7C4C4D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CD400E94-D286-1C26-7E33-AAAC4F987563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A664ED3B-FD14-49DC-61E3-4368F572E186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09501-59FA-9C70-EB0C-7BF3C8FF0682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3B2F780-2376-286E-9CFA-51F6030FC8C7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E8D61EB-F45B-0C5E-3CF7-BE7257E0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3" y="1351084"/>
            <a:ext cx="7860253" cy="36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17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47814FC6-0FEF-2DA5-EC29-D27B04F5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F63F5F05-919A-6802-43C5-0ADD00AC13E8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20005FC7-D87D-3A30-EFE2-16A83FAE3800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52314783-2D21-C164-A047-C444368FFC6C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BD9D3344-E6DB-EE01-1CD0-0074FCECF68A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7616A72F-9821-EE09-4EA4-719E726E8481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1568E76B-A3C1-0F1D-3F71-4330C28CD09E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078D2C1F-A06E-C0E1-D357-5D0675A3F481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5138ADD6-4CB1-EA5D-8CC6-D4CF4FB3700A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BCF9B-9DEB-D348-497C-6501114D9ECC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00AA9C7-9302-F387-4DFE-9CD7A9C70E1F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47D1B-0B37-FE23-2C2E-9F828E88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5) Mapping of "Testcase Type" in category column</a:t>
            </a: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0DD00C1-173E-9067-854C-4B38FB5A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36" y="1324305"/>
            <a:ext cx="7954379" cy="37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4AD12443-9B7E-25E0-1B6A-0DD39D9A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AEFDFCE1-1B1E-E666-462F-AAB5E2FCAF47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04EAD35C-CD94-438A-5716-D22039617792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619E8E0A-6F2A-D7F2-7A44-AE3915859014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683A2815-15AD-12C0-7DA5-3D723C38BC24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41D93D6E-514C-A69D-0180-6E7244C275B4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3984DE18-DB51-F981-A566-8E9D73A3F65E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C6E68250-CBFB-1AF2-764F-C775FD748F1F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D2C8AAA8-5E2A-B757-8B9E-E84654E1FA89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E236EA-70D8-6FD1-AA96-2ECA1D0D11C7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2C6CE811-201B-DE37-509F-D3145A67DD4B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4B54C-D5D3-B16F-96DE-832773DB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6) Adding input data- Especially for API testcases</a:t>
            </a: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b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</a:b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B278030-375C-D7E0-1857-587A186E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4" y="1357148"/>
            <a:ext cx="8166329" cy="37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7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3040350" y="18793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Thank you!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004370" y="925314"/>
            <a:ext cx="7038900" cy="48720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  <a:scene3d>
            <a:camera prst="obliqueTopLeft"/>
            <a:lightRig rig="threePt" dir="t"/>
          </a:scene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Overview</a:t>
            </a:r>
            <a:endParaRPr b="1"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7620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Test Case &amp; Test Scenario</a:t>
            </a: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61577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Type Of Test Cases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49050" y="3108139"/>
            <a:ext cx="4422558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 How To Write Effective  Test Cases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353775" y="354997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Best Practices 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FE22BF9F-03B4-C620-D371-E64975351CC0}"/>
              </a:ext>
            </a:extLst>
          </p:cNvPr>
          <p:cNvSpPr/>
          <p:nvPr/>
        </p:nvSpPr>
        <p:spPr>
          <a:xfrm>
            <a:off x="1004370" y="2175062"/>
            <a:ext cx="289931" cy="17052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84A5EB0-D8A9-EDF2-9CE3-686592893806}"/>
              </a:ext>
            </a:extLst>
          </p:cNvPr>
          <p:cNvSpPr/>
          <p:nvPr/>
        </p:nvSpPr>
        <p:spPr>
          <a:xfrm>
            <a:off x="997694" y="2671935"/>
            <a:ext cx="289931" cy="17052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5334B32-0300-5C09-3B69-8BB7E0D61414}"/>
              </a:ext>
            </a:extLst>
          </p:cNvPr>
          <p:cNvSpPr/>
          <p:nvPr/>
        </p:nvSpPr>
        <p:spPr>
          <a:xfrm>
            <a:off x="995494" y="3164252"/>
            <a:ext cx="289931" cy="17052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911775BE-7D5F-7076-6D58-420FD4256AED}"/>
              </a:ext>
            </a:extLst>
          </p:cNvPr>
          <p:cNvSpPr/>
          <p:nvPr/>
        </p:nvSpPr>
        <p:spPr>
          <a:xfrm>
            <a:off x="995494" y="3627460"/>
            <a:ext cx="289931" cy="17052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/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7B054399-6D8E-3648-F0A2-EC10CCCD5030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4DB93949-F788-01AC-64ED-7B6C19DD4838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6C3B38C6-AFB6-2F2A-0A5C-B1FE45BE9334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EBA0D447-3C68-8B16-F5D9-34E0C10CD99B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E42BC424-1242-2830-D296-672AA6AAC800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77C99ADD-E307-172F-D3EA-D786E7377623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3650508-CDC8-DE05-3D34-B2C75AE7F7C4}"/>
              </a:ext>
            </a:extLst>
          </p:cNvPr>
          <p:cNvSpPr/>
          <p:nvPr/>
        </p:nvSpPr>
        <p:spPr>
          <a:xfrm>
            <a:off x="2240067" y="565085"/>
            <a:ext cx="1716851" cy="1092819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Test Case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D0A5EDF-CD0A-634A-9548-900F770F29C9}"/>
              </a:ext>
            </a:extLst>
          </p:cNvPr>
          <p:cNvSpPr/>
          <p:nvPr/>
        </p:nvSpPr>
        <p:spPr>
          <a:xfrm rot="10800000">
            <a:off x="4769980" y="547309"/>
            <a:ext cx="1716852" cy="1092819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6E3B0E-D3FA-F930-2A4B-60B1229EA89D}"/>
              </a:ext>
            </a:extLst>
          </p:cNvPr>
          <p:cNvSpPr txBox="1"/>
          <p:nvPr/>
        </p:nvSpPr>
        <p:spPr>
          <a:xfrm>
            <a:off x="5123740" y="939829"/>
            <a:ext cx="1353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Test Scenario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C4E906-61BD-A10F-0459-84A128C29067}"/>
              </a:ext>
            </a:extLst>
          </p:cNvPr>
          <p:cNvSpPr txBox="1"/>
          <p:nvPr/>
        </p:nvSpPr>
        <p:spPr>
          <a:xfrm rot="20592231">
            <a:off x="3950305" y="667047"/>
            <a:ext cx="1122557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iriam Mono CLM" panose="02000503000000000000" pitchFamily="2" charset="-79"/>
                <a:cs typeface="Miriam Mono CLM" panose="02000503000000000000" pitchFamily="2" charset="-79"/>
              </a:rPr>
              <a:t>vs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66F38EB-D004-5995-B996-A2C6E47BD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79" y="1743250"/>
            <a:ext cx="3403200" cy="2911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</a:rPr>
              <a:t>C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ontain definite test steps, preconditions, expected results etc..</a:t>
            </a:r>
          </a:p>
          <a:p>
            <a:pPr marL="14605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 complete emphasis on “what to test” </a:t>
            </a:r>
            <a:r>
              <a:rPr lang="en-US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and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“how to test.”</a:t>
            </a:r>
          </a:p>
          <a:p>
            <a:pPr marL="14605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Multiple Test case can be derived from a single Test Scenario</a:t>
            </a:r>
          </a:p>
          <a:p>
            <a:endParaRPr lang="en-US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Time Consuming – For documentation and Execution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6C95A4D-B1D7-37BA-0152-04AC4E7833A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04568" y="1735825"/>
            <a:ext cx="3403200" cy="2911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</a:rPr>
              <a:t>C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ontains high-level documentation which describes an end to end functionality </a:t>
            </a:r>
          </a:p>
          <a:p>
            <a:pPr marL="14605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 focuses on more “what to test” </a:t>
            </a:r>
            <a:r>
              <a:rPr lang="en-US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than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“how to test”</a:t>
            </a:r>
          </a:p>
          <a:p>
            <a:endParaRPr lang="en-US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Test scenarios are derived from test artifacts like user stories, SDD, SRS, etc.</a:t>
            </a:r>
          </a:p>
          <a:p>
            <a:endParaRPr lang="en-US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r>
              <a:rPr lang="en-IN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Comparatively less time- For Documentation and Execution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allAtOnce"/>
      <p:bldP spid="38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AE4521-AA8C-22F8-4637-C55C7EB0CCB9}"/>
              </a:ext>
            </a:extLst>
          </p:cNvPr>
          <p:cNvSpPr/>
          <p:nvPr/>
        </p:nvSpPr>
        <p:spPr>
          <a:xfrm>
            <a:off x="3166950" y="677245"/>
            <a:ext cx="2460703" cy="557561"/>
          </a:xfrm>
          <a:prstGeom prst="rect">
            <a:avLst/>
          </a:prstGeom>
          <a:scene3d>
            <a:camera prst="obliqueBottomRigh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SRS / SDD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BF5F8-EABF-1C4B-94EB-60CAFFD309B9}"/>
              </a:ext>
            </a:extLst>
          </p:cNvPr>
          <p:cNvSpPr/>
          <p:nvPr/>
        </p:nvSpPr>
        <p:spPr>
          <a:xfrm>
            <a:off x="919982" y="1470565"/>
            <a:ext cx="2624253" cy="69137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15000"/>
                <a:alpha val="58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Scenario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FB4F26-0441-3560-5965-38B22A0F297B}"/>
              </a:ext>
            </a:extLst>
          </p:cNvPr>
          <p:cNvSpPr/>
          <p:nvPr/>
        </p:nvSpPr>
        <p:spPr>
          <a:xfrm>
            <a:off x="5348867" y="1483114"/>
            <a:ext cx="2624253" cy="69137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Scenario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5F652E-AC06-36CF-06E8-F03BFA0A3D18}"/>
              </a:ext>
            </a:extLst>
          </p:cNvPr>
          <p:cNvSpPr/>
          <p:nvPr/>
        </p:nvSpPr>
        <p:spPr>
          <a:xfrm>
            <a:off x="55754" y="3412273"/>
            <a:ext cx="1743309" cy="691375"/>
          </a:xfrm>
          <a:prstGeom prst="ellipse">
            <a:avLst/>
          </a:prstGeom>
          <a:solidFill>
            <a:schemeClr val="accent3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FDD8DC-DB50-E6CE-C071-D0F7106DCB26}"/>
              </a:ext>
            </a:extLst>
          </p:cNvPr>
          <p:cNvSpPr/>
          <p:nvPr/>
        </p:nvSpPr>
        <p:spPr>
          <a:xfrm>
            <a:off x="1551163" y="3999571"/>
            <a:ext cx="1743309" cy="691375"/>
          </a:xfrm>
          <a:prstGeom prst="ellipse">
            <a:avLst/>
          </a:prstGeom>
          <a:solidFill>
            <a:schemeClr val="accent2">
              <a:lumMod val="5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924ACE-00CB-82D0-EBAD-A4D7021479AF}"/>
              </a:ext>
            </a:extLst>
          </p:cNvPr>
          <p:cNvSpPr/>
          <p:nvPr/>
        </p:nvSpPr>
        <p:spPr>
          <a:xfrm>
            <a:off x="2945772" y="3412271"/>
            <a:ext cx="1743309" cy="691375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576EDF-F8F6-E2C7-C22B-D49AA3AD3EA8}"/>
              </a:ext>
            </a:extLst>
          </p:cNvPr>
          <p:cNvSpPr/>
          <p:nvPr/>
        </p:nvSpPr>
        <p:spPr>
          <a:xfrm>
            <a:off x="4397302" y="3945202"/>
            <a:ext cx="1743309" cy="691375"/>
          </a:xfrm>
          <a:prstGeom prst="ellipse">
            <a:avLst/>
          </a:prstGeom>
          <a:solidFill>
            <a:srgbClr val="7E4130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F776A-DEC7-E804-B967-CDC0DF860A1F}"/>
              </a:ext>
            </a:extLst>
          </p:cNvPr>
          <p:cNvSpPr/>
          <p:nvPr/>
        </p:nvSpPr>
        <p:spPr>
          <a:xfrm>
            <a:off x="5789340" y="3412269"/>
            <a:ext cx="1743309" cy="691375"/>
          </a:xfrm>
          <a:prstGeom prst="ellipse">
            <a:avLst/>
          </a:prstGeom>
          <a:solidFill>
            <a:schemeClr val="accent4">
              <a:lumMod val="9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B6BC90-1E2A-809D-EF45-006ED94A9CE0}"/>
              </a:ext>
            </a:extLst>
          </p:cNvPr>
          <p:cNvSpPr/>
          <p:nvPr/>
        </p:nvSpPr>
        <p:spPr>
          <a:xfrm>
            <a:off x="7240870" y="3988872"/>
            <a:ext cx="1743309" cy="691375"/>
          </a:xfrm>
          <a:prstGeom prst="ellipse">
            <a:avLst/>
          </a:prstGeom>
          <a:solidFill>
            <a:schemeClr val="accent6">
              <a:lumMod val="5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 Case 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2605AB-55EC-016E-A46A-6FF46DC13C30}"/>
              </a:ext>
            </a:extLst>
          </p:cNvPr>
          <p:cNvCxnSpPr>
            <a:cxnSpLocks/>
          </p:cNvCxnSpPr>
          <p:nvPr/>
        </p:nvCxnSpPr>
        <p:spPr>
          <a:xfrm flipH="1">
            <a:off x="1204331" y="2174490"/>
            <a:ext cx="631535" cy="11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4689A9-9821-01C6-E071-D16C649B066E}"/>
              </a:ext>
            </a:extLst>
          </p:cNvPr>
          <p:cNvCxnSpPr>
            <a:cxnSpLocks/>
          </p:cNvCxnSpPr>
          <p:nvPr/>
        </p:nvCxnSpPr>
        <p:spPr>
          <a:xfrm>
            <a:off x="2298531" y="2213980"/>
            <a:ext cx="1373935" cy="119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AEE7D8-C2E0-0048-2A9B-BE518845D79E}"/>
              </a:ext>
            </a:extLst>
          </p:cNvPr>
          <p:cNvCxnSpPr>
            <a:cxnSpLocks/>
          </p:cNvCxnSpPr>
          <p:nvPr/>
        </p:nvCxnSpPr>
        <p:spPr>
          <a:xfrm>
            <a:off x="1958307" y="2174490"/>
            <a:ext cx="316542" cy="192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A27552-1BE3-2ADE-68F6-40337755288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268957" y="2174490"/>
            <a:ext cx="1392037" cy="177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A7FBD9-98C2-615B-6759-9E0231020DED}"/>
              </a:ext>
            </a:extLst>
          </p:cNvPr>
          <p:cNvCxnSpPr>
            <a:cxnSpLocks/>
          </p:cNvCxnSpPr>
          <p:nvPr/>
        </p:nvCxnSpPr>
        <p:spPr>
          <a:xfrm flipH="1">
            <a:off x="6766937" y="2226527"/>
            <a:ext cx="102214" cy="108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4DAE77-4BAA-9117-A5A2-9E4A4CD6442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975094" y="2174490"/>
            <a:ext cx="1137431" cy="181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80;p36">
            <a:extLst>
              <a:ext uri="{FF2B5EF4-FFF2-40B4-BE49-F238E27FC236}">
                <a16:creationId xmlns:a16="http://schemas.microsoft.com/office/drawing/2014/main" id="{CA55C398-45D9-03BA-C0C5-616B095703D1}"/>
              </a:ext>
            </a:extLst>
          </p:cNvPr>
          <p:cNvSpPr/>
          <p:nvPr/>
        </p:nvSpPr>
        <p:spPr>
          <a:xfrm flipH="1">
            <a:off x="1204331" y="14030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7" name="Google Shape;681;p36">
            <a:extLst>
              <a:ext uri="{FF2B5EF4-FFF2-40B4-BE49-F238E27FC236}">
                <a16:creationId xmlns:a16="http://schemas.microsoft.com/office/drawing/2014/main" id="{CE6FDC5A-6E0D-8577-BDD4-055280823EE7}"/>
              </a:ext>
            </a:extLst>
          </p:cNvPr>
          <p:cNvSpPr/>
          <p:nvPr/>
        </p:nvSpPr>
        <p:spPr>
          <a:xfrm>
            <a:off x="1210427" y="287387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Google Shape;680;p36">
            <a:extLst>
              <a:ext uri="{FF2B5EF4-FFF2-40B4-BE49-F238E27FC236}">
                <a16:creationId xmlns:a16="http://schemas.microsoft.com/office/drawing/2014/main" id="{1804AB3F-7585-942E-0BDD-61ABBD53373A}"/>
              </a:ext>
            </a:extLst>
          </p:cNvPr>
          <p:cNvSpPr/>
          <p:nvPr/>
        </p:nvSpPr>
        <p:spPr>
          <a:xfrm flipH="1">
            <a:off x="2950165" y="140305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9" name="Google Shape;681;p36">
            <a:extLst>
              <a:ext uri="{FF2B5EF4-FFF2-40B4-BE49-F238E27FC236}">
                <a16:creationId xmlns:a16="http://schemas.microsoft.com/office/drawing/2014/main" id="{03B4647C-B3F1-F0A9-A0DD-BACBC9A2B778}"/>
              </a:ext>
            </a:extLst>
          </p:cNvPr>
          <p:cNvSpPr/>
          <p:nvPr/>
        </p:nvSpPr>
        <p:spPr>
          <a:xfrm>
            <a:off x="2950165" y="28998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Google Shape;680;p36">
            <a:extLst>
              <a:ext uri="{FF2B5EF4-FFF2-40B4-BE49-F238E27FC236}">
                <a16:creationId xmlns:a16="http://schemas.microsoft.com/office/drawing/2014/main" id="{C65E0C35-5C35-CC95-652F-5E81AC879F3B}"/>
              </a:ext>
            </a:extLst>
          </p:cNvPr>
          <p:cNvSpPr/>
          <p:nvPr/>
        </p:nvSpPr>
        <p:spPr>
          <a:xfrm flipH="1">
            <a:off x="4687991" y="136504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6" name="Google Shape;681;p36">
            <a:extLst>
              <a:ext uri="{FF2B5EF4-FFF2-40B4-BE49-F238E27FC236}">
                <a16:creationId xmlns:a16="http://schemas.microsoft.com/office/drawing/2014/main" id="{48310F51-802E-5A18-36B4-F613D22BFE28}"/>
              </a:ext>
            </a:extLst>
          </p:cNvPr>
          <p:cNvSpPr/>
          <p:nvPr/>
        </p:nvSpPr>
        <p:spPr>
          <a:xfrm>
            <a:off x="4679219" y="28635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Google Shape;680;p36">
            <a:extLst>
              <a:ext uri="{FF2B5EF4-FFF2-40B4-BE49-F238E27FC236}">
                <a16:creationId xmlns:a16="http://schemas.microsoft.com/office/drawing/2014/main" id="{67020782-EACD-C832-EA75-17475DF7ED8E}"/>
              </a:ext>
            </a:extLst>
          </p:cNvPr>
          <p:cNvSpPr/>
          <p:nvPr/>
        </p:nvSpPr>
        <p:spPr>
          <a:xfrm flipH="1">
            <a:off x="6416936" y="142025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9" name="Google Shape;681;p36">
            <a:extLst>
              <a:ext uri="{FF2B5EF4-FFF2-40B4-BE49-F238E27FC236}">
                <a16:creationId xmlns:a16="http://schemas.microsoft.com/office/drawing/2014/main" id="{D9EA21A2-1682-3A2A-6F2C-DE17141E00F1}"/>
              </a:ext>
            </a:extLst>
          </p:cNvPr>
          <p:cNvSpPr/>
          <p:nvPr/>
        </p:nvSpPr>
        <p:spPr>
          <a:xfrm>
            <a:off x="6408561" y="29340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F77222A-F2D7-A642-57D6-C2C8FE356C7C}"/>
              </a:ext>
            </a:extLst>
          </p:cNvPr>
          <p:cNvCxnSpPr>
            <a:stCxn id="2" idx="2"/>
            <a:endCxn id="4" idx="3"/>
          </p:cNvCxnSpPr>
          <p:nvPr/>
        </p:nvCxnSpPr>
        <p:spPr>
          <a:xfrm rot="5400000">
            <a:off x="3680046" y="1098996"/>
            <a:ext cx="581447" cy="853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7D04C33-D866-0470-A3FC-390991BBA3C9}"/>
              </a:ext>
            </a:extLst>
          </p:cNvPr>
          <p:cNvCxnSpPr>
            <a:cxnSpLocks/>
            <a:stCxn id="2" idx="2"/>
            <a:endCxn id="5" idx="1"/>
          </p:cNvCxnSpPr>
          <p:nvPr/>
        </p:nvCxnSpPr>
        <p:spPr>
          <a:xfrm rot="16200000" flipH="1">
            <a:off x="4576086" y="1056021"/>
            <a:ext cx="593996" cy="951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72EC7BAC-8BD3-C780-ECD0-B8F40E61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5916EA65-294F-8342-BCE3-91410684DA40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80BB7699-C650-AA21-AE35-4388FD63C2BB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1ADCF237-EF5F-9096-985B-987C14363F9F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FD858247-A160-C5EC-77EF-4C237E02692D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7153EE6C-9581-3082-8CF9-F132F1A4E847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059D8590-31D4-ECA0-93DA-E6B6E0F3D572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1BE92828-983B-89C2-447F-7119CF88F48D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FD72B84E-12A7-09A4-4CB2-130C5216B021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15A6F-0595-F3CA-BD67-79068D5B2688}"/>
              </a:ext>
            </a:extLst>
          </p:cNvPr>
          <p:cNvSpPr txBox="1"/>
          <p:nvPr/>
        </p:nvSpPr>
        <p:spPr>
          <a:xfrm>
            <a:off x="1467562" y="7110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Use </a:t>
            </a:r>
            <a:r>
              <a:rPr lang="en-IN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O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 Test </a:t>
            </a:r>
            <a:r>
              <a:rPr lang="en-IN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ases </a:t>
            </a:r>
            <a:r>
              <a:rPr lang="en-IN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 QA Process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1BD714D-0E83-48AE-4191-4499FA7A1C86}"/>
              </a:ext>
            </a:extLst>
          </p:cNvPr>
          <p:cNvSpPr/>
          <p:nvPr/>
        </p:nvSpPr>
        <p:spPr>
          <a:xfrm>
            <a:off x="1177631" y="757390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C48753-653B-601E-3B7B-91845832BF3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85386" y="1487041"/>
            <a:ext cx="3403600" cy="2911475"/>
          </a:xfrm>
        </p:spPr>
        <p:txBody>
          <a:bodyPr/>
          <a:lstStyle/>
          <a:p>
            <a:pPr marL="14605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Having</a:t>
            </a:r>
            <a:r>
              <a:rPr lang="en-US" b="1" u="sng" dirty="0"/>
              <a:t> Test cases </a:t>
            </a:r>
          </a:p>
          <a:p>
            <a:pPr marL="146050" indent="0">
              <a:buNone/>
            </a:pPr>
            <a:endParaRPr lang="en-US" b="1" u="sng" dirty="0"/>
          </a:p>
          <a:p>
            <a:r>
              <a:rPr lang="en-US" dirty="0"/>
              <a:t>Shared understanding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Save time and effort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Adaptability and faster feedback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Improved Customer satisfaction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E698DA-30C7-E848-99B8-7439F79EF3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747701" y="1487040"/>
            <a:ext cx="3402012" cy="2911475"/>
          </a:xfrm>
        </p:spPr>
        <p:txBody>
          <a:bodyPr/>
          <a:lstStyle/>
          <a:p>
            <a:pPr marL="14605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u="sng" dirty="0"/>
              <a:t> Having Test cases</a:t>
            </a:r>
          </a:p>
          <a:p>
            <a:endParaRPr lang="en-US" b="1" u="sng" dirty="0"/>
          </a:p>
          <a:p>
            <a:r>
              <a:rPr lang="en-US" dirty="0"/>
              <a:t>Unclear Testing Scope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Incomplete Testing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IN" dirty="0"/>
              <a:t>Increased Defects</a:t>
            </a:r>
            <a:endParaRPr lang="en-US" dirty="0"/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Reduced Confidence in Software Quality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84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8C5140A2-6099-E062-6CEF-31B4E085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19D6A9C1-A868-5BC8-76F5-9EDA648C51A2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EC3DD79E-6C81-DE85-2C6E-9F665EE484E6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50B7370F-7A65-F10A-C825-24A3439056BE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79BB87B8-9293-2B94-5040-991D2AD5D70F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DBDB80C1-3849-C44C-963A-3672AE61EEB1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FDF6B8CE-3DFC-8B20-8B76-01241AB3EAC4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AD00FDBA-6084-AEE4-F06F-E3A76E46A309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960B6A2B-3808-F912-F558-B30CDC19A703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0BB375-F1A7-A12A-7295-0245AECDE873}"/>
              </a:ext>
            </a:extLst>
          </p:cNvPr>
          <p:cNvSpPr txBox="1"/>
          <p:nvPr/>
        </p:nvSpPr>
        <p:spPr>
          <a:xfrm>
            <a:off x="1467562" y="63420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Types Of Test Case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7ECDA99E-77EA-06D9-B114-33E209F8ACC2}"/>
              </a:ext>
            </a:extLst>
          </p:cNvPr>
          <p:cNvSpPr/>
          <p:nvPr/>
        </p:nvSpPr>
        <p:spPr>
          <a:xfrm>
            <a:off x="1177631" y="698722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Flowchart: Data 38">
            <a:extLst>
              <a:ext uri="{FF2B5EF4-FFF2-40B4-BE49-F238E27FC236}">
                <a16:creationId xmlns:a16="http://schemas.microsoft.com/office/drawing/2014/main" id="{A0900D05-66F1-BDB2-CDE7-0D74E8B351B9}"/>
              </a:ext>
            </a:extLst>
          </p:cNvPr>
          <p:cNvSpPr/>
          <p:nvPr/>
        </p:nvSpPr>
        <p:spPr>
          <a:xfrm>
            <a:off x="1113593" y="1480624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Functionality Test Cases</a:t>
            </a:r>
          </a:p>
        </p:txBody>
      </p: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A5175335-0F50-7303-A736-A0E6240839A4}"/>
              </a:ext>
            </a:extLst>
          </p:cNvPr>
          <p:cNvSpPr/>
          <p:nvPr/>
        </p:nvSpPr>
        <p:spPr>
          <a:xfrm>
            <a:off x="4572000" y="1488072"/>
            <a:ext cx="4066478" cy="422503"/>
          </a:xfrm>
          <a:prstGeom prst="flowChartInputOutpu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User Interface Test cases</a:t>
            </a:r>
          </a:p>
        </p:txBody>
      </p:sp>
      <p:sp>
        <p:nvSpPr>
          <p:cNvPr id="52" name="Flowchart: Data 51">
            <a:extLst>
              <a:ext uri="{FF2B5EF4-FFF2-40B4-BE49-F238E27FC236}">
                <a16:creationId xmlns:a16="http://schemas.microsoft.com/office/drawing/2014/main" id="{035BB52F-2033-51CC-32A6-0C326A576DB5}"/>
              </a:ext>
            </a:extLst>
          </p:cNvPr>
          <p:cNvSpPr/>
          <p:nvPr/>
        </p:nvSpPr>
        <p:spPr>
          <a:xfrm>
            <a:off x="4348622" y="2220414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Integration Test Cases</a:t>
            </a:r>
          </a:p>
        </p:txBody>
      </p:sp>
      <p:sp>
        <p:nvSpPr>
          <p:cNvPr id="53" name="Flowchart: Data 52">
            <a:extLst>
              <a:ext uri="{FF2B5EF4-FFF2-40B4-BE49-F238E27FC236}">
                <a16:creationId xmlns:a16="http://schemas.microsoft.com/office/drawing/2014/main" id="{10ED8068-A58B-4F49-F5C8-2A3F75C3B7EC}"/>
              </a:ext>
            </a:extLst>
          </p:cNvPr>
          <p:cNvSpPr/>
          <p:nvPr/>
        </p:nvSpPr>
        <p:spPr>
          <a:xfrm>
            <a:off x="890226" y="2207189"/>
            <a:ext cx="4066478" cy="422503"/>
          </a:xfrm>
          <a:prstGeom prst="flowChartInputOutput">
            <a:avLst/>
          </a:prstGeom>
          <a:solidFill>
            <a:schemeClr val="accent4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Unit Test Cases</a:t>
            </a:r>
          </a:p>
        </p:txBody>
      </p:sp>
      <p:sp>
        <p:nvSpPr>
          <p:cNvPr id="54" name="Flowchart: Data 53">
            <a:extLst>
              <a:ext uri="{FF2B5EF4-FFF2-40B4-BE49-F238E27FC236}">
                <a16:creationId xmlns:a16="http://schemas.microsoft.com/office/drawing/2014/main" id="{142604DC-CB68-BE4F-9291-8D492EF39610}"/>
              </a:ext>
            </a:extLst>
          </p:cNvPr>
          <p:cNvSpPr/>
          <p:nvPr/>
        </p:nvSpPr>
        <p:spPr>
          <a:xfrm>
            <a:off x="890226" y="2933754"/>
            <a:ext cx="4066478" cy="422503"/>
          </a:xfrm>
          <a:prstGeom prst="flowChartInputOutpu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Performance Test Cases</a:t>
            </a:r>
          </a:p>
        </p:txBody>
      </p:sp>
      <p:sp>
        <p:nvSpPr>
          <p:cNvPr id="55" name="Flowchart: Data 54">
            <a:extLst>
              <a:ext uri="{FF2B5EF4-FFF2-40B4-BE49-F238E27FC236}">
                <a16:creationId xmlns:a16="http://schemas.microsoft.com/office/drawing/2014/main" id="{F6D6F7A0-E613-AE1D-DDD3-5A73C0660CF4}"/>
              </a:ext>
            </a:extLst>
          </p:cNvPr>
          <p:cNvSpPr/>
          <p:nvPr/>
        </p:nvSpPr>
        <p:spPr>
          <a:xfrm>
            <a:off x="823662" y="3660319"/>
            <a:ext cx="4066478" cy="422503"/>
          </a:xfrm>
          <a:prstGeom prst="flowChartInputOutpu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Usability Test Cases</a:t>
            </a:r>
          </a:p>
        </p:txBody>
      </p:sp>
      <p:sp>
        <p:nvSpPr>
          <p:cNvPr id="56" name="Flowchart: Data 55">
            <a:extLst>
              <a:ext uri="{FF2B5EF4-FFF2-40B4-BE49-F238E27FC236}">
                <a16:creationId xmlns:a16="http://schemas.microsoft.com/office/drawing/2014/main" id="{0CF9C2B5-694E-0993-2FF4-F14BB31F6391}"/>
              </a:ext>
            </a:extLst>
          </p:cNvPr>
          <p:cNvSpPr/>
          <p:nvPr/>
        </p:nvSpPr>
        <p:spPr>
          <a:xfrm>
            <a:off x="4356997" y="2967493"/>
            <a:ext cx="4066478" cy="422503"/>
          </a:xfrm>
          <a:prstGeom prst="flowChartInputOutp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Security Test Cases</a:t>
            </a:r>
          </a:p>
        </p:txBody>
      </p:sp>
      <p:sp>
        <p:nvSpPr>
          <p:cNvPr id="57" name="Flowchart: Data 56">
            <a:extLst>
              <a:ext uri="{FF2B5EF4-FFF2-40B4-BE49-F238E27FC236}">
                <a16:creationId xmlns:a16="http://schemas.microsoft.com/office/drawing/2014/main" id="{F790F3B7-15F3-B9FD-FCF2-DA01CFCE9E2D}"/>
              </a:ext>
            </a:extLst>
          </p:cNvPr>
          <p:cNvSpPr/>
          <p:nvPr/>
        </p:nvSpPr>
        <p:spPr>
          <a:xfrm>
            <a:off x="4253860" y="3660318"/>
            <a:ext cx="4066478" cy="422503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Database Test Cases</a:t>
            </a:r>
          </a:p>
        </p:txBody>
      </p:sp>
      <p:pic>
        <p:nvPicPr>
          <p:cNvPr id="59" name="Graphic 58" descr="Gears with solid fill">
            <a:extLst>
              <a:ext uri="{FF2B5EF4-FFF2-40B4-BE49-F238E27FC236}">
                <a16:creationId xmlns:a16="http://schemas.microsoft.com/office/drawing/2014/main" id="{589F510C-0C74-8344-589B-6BEE6EF9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5098" y="1519031"/>
            <a:ext cx="345688" cy="345688"/>
          </a:xfrm>
          <a:prstGeom prst="rect">
            <a:avLst/>
          </a:prstGeom>
        </p:spPr>
      </p:pic>
      <p:pic>
        <p:nvPicPr>
          <p:cNvPr id="63" name="Graphic 62" descr="Pie chart with solid fill">
            <a:extLst>
              <a:ext uri="{FF2B5EF4-FFF2-40B4-BE49-F238E27FC236}">
                <a16:creationId xmlns:a16="http://schemas.microsoft.com/office/drawing/2014/main" id="{244AADF0-AA67-8DB2-932B-FC7E27380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519" y="2254717"/>
            <a:ext cx="261230" cy="261230"/>
          </a:xfrm>
          <a:prstGeom prst="rect">
            <a:avLst/>
          </a:prstGeom>
        </p:spPr>
      </p:pic>
      <p:sp>
        <p:nvSpPr>
          <p:cNvPr id="3" name="Flowchart: Data 2">
            <a:extLst>
              <a:ext uri="{FF2B5EF4-FFF2-40B4-BE49-F238E27FC236}">
                <a16:creationId xmlns:a16="http://schemas.microsoft.com/office/drawing/2014/main" id="{CC0CAF8C-AC6B-6101-2AE6-CC5A65688909}"/>
              </a:ext>
            </a:extLst>
          </p:cNvPr>
          <p:cNvSpPr/>
          <p:nvPr/>
        </p:nvSpPr>
        <p:spPr>
          <a:xfrm>
            <a:off x="681223" y="4353143"/>
            <a:ext cx="4066478" cy="422503"/>
          </a:xfrm>
          <a:prstGeom prst="flowChartInputOutput">
            <a:avLst/>
          </a:prstGeom>
          <a:solidFill>
            <a:srgbClr val="7E413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Compatibility Test Cases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A65AD15D-2B6B-DA81-742D-3F00D30BF815}"/>
              </a:ext>
            </a:extLst>
          </p:cNvPr>
          <p:cNvSpPr/>
          <p:nvPr/>
        </p:nvSpPr>
        <p:spPr>
          <a:xfrm>
            <a:off x="4147994" y="4353142"/>
            <a:ext cx="4066478" cy="422503"/>
          </a:xfrm>
          <a:prstGeom prst="flowChartInputOutpu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Smoke Test Cases</a:t>
            </a:r>
          </a:p>
        </p:txBody>
      </p:sp>
      <p:pic>
        <p:nvPicPr>
          <p:cNvPr id="11" name="Graphic 10" descr="List outline">
            <a:extLst>
              <a:ext uri="{FF2B5EF4-FFF2-40B4-BE49-F238E27FC236}">
                <a16:creationId xmlns:a16="http://schemas.microsoft.com/office/drawing/2014/main" id="{D437793C-7BFD-0262-7B45-C6F003485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4798" y="3004372"/>
            <a:ext cx="281268" cy="2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1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C408B427-53A3-A1CF-2030-D300E920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A5E2D2DD-6C77-D6AA-3ED8-B17A6ED0137D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BF31E52F-ACD4-1771-0586-BC9DEE1249E7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B1B10CF8-00C2-31A9-D3BD-6D48FB92F6E6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D903AABC-6E3E-60E2-D330-D4ED60C03895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AF228680-4AA2-511A-D243-4C360A89D46A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F0B64969-DB00-8FC7-F590-6BF6D8D91954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9106251D-6C7F-364A-DB4E-0D636125DC27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56A2B337-7F73-C5A9-6BE8-E4E38FB9A7CC}"/>
              </a:ext>
            </a:extLst>
          </p:cNvPr>
          <p:cNvSpPr/>
          <p:nvPr/>
        </p:nvSpPr>
        <p:spPr>
          <a:xfrm>
            <a:off x="6381861" y="293234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4970F-79D5-D128-8566-A94511A840BC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How To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W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rite Effective Test Cases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8156DB3-1613-E2FF-6ECA-72FEAC52DE02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63ADA-8BC9-84AD-A124-6984B098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93" y="945325"/>
            <a:ext cx="6545524" cy="1493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1) Ensure Testcase Coverage</a:t>
            </a: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016E9D-38FB-CD12-BBD5-4385A4B9E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529" y="943667"/>
            <a:ext cx="3798900" cy="1873874"/>
          </a:xfrm>
        </p:spPr>
        <p:txBody>
          <a:bodyPr/>
          <a:lstStyle/>
          <a:p>
            <a:pPr marL="146050" indent="0">
              <a:buNone/>
            </a:pPr>
            <a:r>
              <a:rPr lang="en-IN" b="1" i="0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Source Sans Pro" panose="020B0503030403020204" pitchFamily="34" charset="0"/>
              </a:rPr>
              <a:t>How Can </a:t>
            </a:r>
            <a:r>
              <a:rPr lang="en-IN" b="1" dirty="0">
                <a:solidFill>
                  <a:srgbClr val="222222"/>
                </a:solidFill>
                <a:highlight>
                  <a:srgbClr val="00FF00"/>
                </a:highlight>
                <a:latin typeface="Source Sans Pro" panose="020B0503030403020204" pitchFamily="34" charset="0"/>
              </a:rPr>
              <a:t>W</a:t>
            </a:r>
            <a:r>
              <a:rPr lang="en-IN" b="1" i="0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Source Sans Pro" panose="020B0503030403020204" pitchFamily="34" charset="0"/>
              </a:rPr>
              <a:t>e </a:t>
            </a:r>
            <a:r>
              <a:rPr lang="en-IN" b="1" dirty="0">
                <a:solidFill>
                  <a:srgbClr val="222222"/>
                </a:solidFill>
                <a:highlight>
                  <a:srgbClr val="00FF00"/>
                </a:highlight>
                <a:latin typeface="Source Sans Pro" panose="020B0503030403020204" pitchFamily="34" charset="0"/>
              </a:rPr>
              <a:t>E</a:t>
            </a:r>
            <a:r>
              <a:rPr lang="en-IN" b="1" i="0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Source Sans Pro" panose="020B0503030403020204" pitchFamily="34" charset="0"/>
              </a:rPr>
              <a:t>nsure </a:t>
            </a:r>
            <a:r>
              <a:rPr lang="en-IN" b="1" dirty="0">
                <a:solidFill>
                  <a:srgbClr val="222222"/>
                </a:solidFill>
                <a:highlight>
                  <a:srgbClr val="00FF00"/>
                </a:highlight>
                <a:latin typeface="Source Sans Pro" panose="020B0503030403020204" pitchFamily="34" charset="0"/>
              </a:rPr>
              <a:t>T</a:t>
            </a:r>
            <a:r>
              <a:rPr lang="en-IN" b="1" i="0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Source Sans Pro" panose="020B0503030403020204" pitchFamily="34" charset="0"/>
              </a:rPr>
              <a:t>est </a:t>
            </a:r>
            <a:r>
              <a:rPr lang="en-IN" b="1" dirty="0">
                <a:solidFill>
                  <a:srgbClr val="222222"/>
                </a:solidFill>
                <a:highlight>
                  <a:srgbClr val="00FF00"/>
                </a:highlight>
                <a:latin typeface="Source Sans Pro" panose="020B0503030403020204" pitchFamily="34" charset="0"/>
              </a:rPr>
              <a:t>C</a:t>
            </a:r>
            <a:r>
              <a:rPr lang="en-IN" b="1" i="0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Source Sans Pro" panose="020B0503030403020204" pitchFamily="34" charset="0"/>
              </a:rPr>
              <a:t>overage? </a:t>
            </a:r>
          </a:p>
          <a:p>
            <a:pPr marL="488950" indent="-342900">
              <a:buFont typeface="+mj-lt"/>
              <a:buAutoNum type="arabicPeriod"/>
            </a:pPr>
            <a:r>
              <a:rPr lang="en-IN" b="1" dirty="0">
                <a:solidFill>
                  <a:srgbClr val="ECECEC"/>
                </a:solidFill>
                <a:latin typeface="Söhne"/>
              </a:rPr>
              <a:t>Clear understanding On Requirements</a:t>
            </a:r>
            <a:endParaRPr lang="en-IN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Source Sans Pro" panose="020B0503030403020204" pitchFamily="34" charset="0"/>
              </a:rPr>
              <a:t>Peer Review</a:t>
            </a:r>
            <a:endParaRPr lang="en-IN" b="0" i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IN" b="1" i="0" dirty="0">
                <a:solidFill>
                  <a:srgbClr val="ECECEC"/>
                </a:solidFill>
                <a:effectLst/>
                <a:latin typeface="Söhne"/>
              </a:rPr>
              <a:t>Requirements Traceability Matrix (RTM)</a:t>
            </a:r>
          </a:p>
          <a:p>
            <a:pPr marL="488950" indent="-342900">
              <a:buFont typeface="+mj-lt"/>
              <a:buAutoNum type="arabicPeriod"/>
            </a:pPr>
            <a:r>
              <a:rPr lang="en-IN" b="1" i="0" dirty="0">
                <a:solidFill>
                  <a:srgbClr val="ECECEC"/>
                </a:solidFill>
                <a:effectLst/>
                <a:latin typeface="Söhne"/>
              </a:rPr>
              <a:t>Exploratory Testing</a:t>
            </a:r>
          </a:p>
          <a:p>
            <a:pPr marL="488950" indent="-342900">
              <a:buFont typeface="+mj-lt"/>
              <a:buAutoNum type="arabicPeriod"/>
            </a:pPr>
            <a:r>
              <a:rPr lang="en-IN" b="1" i="0" dirty="0">
                <a:solidFill>
                  <a:srgbClr val="ECECEC"/>
                </a:solidFill>
                <a:effectLst/>
                <a:latin typeface="Söhne"/>
              </a:rPr>
              <a:t>Depend</a:t>
            </a:r>
            <a:r>
              <a:rPr lang="en-IN" b="1" dirty="0">
                <a:solidFill>
                  <a:srgbClr val="ECECEC"/>
                </a:solidFill>
                <a:latin typeface="Söhne"/>
              </a:rPr>
              <a:t> ChatGPT/Search Engines</a:t>
            </a:r>
          </a:p>
          <a:p>
            <a:pPr marL="488950" indent="-342900">
              <a:buFont typeface="+mj-lt"/>
              <a:buAutoNum type="arabicPeriod"/>
            </a:pPr>
            <a:r>
              <a:rPr lang="en-IN" b="1" dirty="0">
                <a:solidFill>
                  <a:srgbClr val="ECECEC"/>
                </a:solidFill>
                <a:latin typeface="Söhne"/>
              </a:rPr>
              <a:t>Proper Order-Helps to Reduce Execution Time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ADBF2203-49EC-CA71-4884-6C6A7E220216}"/>
              </a:ext>
            </a:extLst>
          </p:cNvPr>
          <p:cNvSpPr/>
          <p:nvPr/>
        </p:nvSpPr>
        <p:spPr>
          <a:xfrm>
            <a:off x="1113593" y="1480624"/>
            <a:ext cx="4066478" cy="422503"/>
          </a:xfrm>
          <a:prstGeom prst="flowChartInputOutpu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Usability Scenarios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212B2B8E-8D3C-BE04-E0D8-E303D0EB9CD1}"/>
              </a:ext>
            </a:extLst>
          </p:cNvPr>
          <p:cNvSpPr/>
          <p:nvPr/>
        </p:nvSpPr>
        <p:spPr>
          <a:xfrm>
            <a:off x="1113593" y="2076281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Positive Scenarios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54A8C39E-FCB4-5F74-A91B-792FEA56C8A7}"/>
              </a:ext>
            </a:extLst>
          </p:cNvPr>
          <p:cNvSpPr/>
          <p:nvPr/>
        </p:nvSpPr>
        <p:spPr>
          <a:xfrm>
            <a:off x="1042969" y="2699432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Negative Scenarios</a:t>
            </a:r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3F17EC57-37E9-6929-8E0B-93903431D3F3}"/>
              </a:ext>
            </a:extLst>
          </p:cNvPr>
          <p:cNvSpPr/>
          <p:nvPr/>
        </p:nvSpPr>
        <p:spPr>
          <a:xfrm>
            <a:off x="1042969" y="3359567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Integration Scenarios</a:t>
            </a:r>
          </a:p>
        </p:txBody>
      </p:sp>
      <p:sp>
        <p:nvSpPr>
          <p:cNvPr id="14" name="Flowchart: Data 13">
            <a:extLst>
              <a:ext uri="{FF2B5EF4-FFF2-40B4-BE49-F238E27FC236}">
                <a16:creationId xmlns:a16="http://schemas.microsoft.com/office/drawing/2014/main" id="{89EE3A20-85EE-978B-C903-BAABA2C190FF}"/>
              </a:ext>
            </a:extLst>
          </p:cNvPr>
          <p:cNvSpPr/>
          <p:nvPr/>
        </p:nvSpPr>
        <p:spPr>
          <a:xfrm>
            <a:off x="1042969" y="3963548"/>
            <a:ext cx="4066478" cy="422503"/>
          </a:xfrm>
          <a:prstGeom prst="flowChartInputOutpu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Non-Functional scenarios</a:t>
            </a:r>
          </a:p>
        </p:txBody>
      </p:sp>
    </p:spTree>
    <p:extLst>
      <p:ext uri="{BB962C8B-B14F-4D97-AF65-F5344CB8AC3E}">
        <p14:creationId xmlns:p14="http://schemas.microsoft.com/office/powerpoint/2010/main" val="170031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B8641998-04E7-F9B8-332F-1A4FE79D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1B8AA83E-B95A-F938-8489-FECA725442F1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6C93A501-5D58-E9A2-7F92-06083D15313C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7AE7BF55-4D7D-94BF-C0BA-2C3A9C873307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32E85A73-3D6E-520B-7211-B783C6036089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B31E4697-C21F-67D9-53F2-F15074E463B3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61000F22-4B88-722E-0D1A-454491E135E3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ED5784C7-DE0F-9F39-79FA-993BBF847D5F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E53CB549-C21C-06DC-1A00-AC5577A8DC02}"/>
              </a:ext>
            </a:extLst>
          </p:cNvPr>
          <p:cNvSpPr/>
          <p:nvPr/>
        </p:nvSpPr>
        <p:spPr>
          <a:xfrm>
            <a:off x="6389295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34D4D-A989-9F74-66A3-B5B6DF7E3F3B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How To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W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rite Effective Test Cases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623C1A5-0AE7-1A95-1655-ADB5115EAE07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F6F53D-650D-CDFB-31FB-6F99DB42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2) Follow ISMS standard</a:t>
            </a: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AA7B84-4093-F2B4-D66D-4C0D1CD82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144834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IN" b="1" u="sng" dirty="0"/>
              <a:t>2.1. File Naming</a:t>
            </a:r>
          </a:p>
          <a:p>
            <a:pPr marL="146050" indent="0">
              <a:buNone/>
            </a:pPr>
            <a:r>
              <a:rPr lang="en-IN" dirty="0"/>
              <a:t>Unit Testcase        --&gt; {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Name</a:t>
            </a:r>
            <a:r>
              <a:rPr lang="en-IN" dirty="0"/>
              <a:t>}-ISL-ISMS-50-Unit Test Case &amp; Result.xlsx</a:t>
            </a:r>
          </a:p>
          <a:p>
            <a:pPr marL="146050" indent="0">
              <a:buNone/>
            </a:pPr>
            <a:r>
              <a:rPr lang="en-IN" dirty="0"/>
              <a:t>Module Testcase  --&gt; {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Name</a:t>
            </a:r>
            <a:r>
              <a:rPr lang="en-IN" dirty="0"/>
              <a:t>}-ISL-ISMS-50-Test Case &amp; Result.xlsx</a:t>
            </a:r>
          </a:p>
          <a:p>
            <a:pPr marL="146050" indent="0">
              <a:buNone/>
            </a:pPr>
            <a:r>
              <a:rPr lang="en-IN" dirty="0"/>
              <a:t>Review Testcase   --&gt; {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Name</a:t>
            </a:r>
            <a:r>
              <a:rPr lang="en-IN" dirty="0"/>
              <a:t>}-ISL-ISMS-53-Review.xlsx</a:t>
            </a:r>
          </a:p>
          <a:p>
            <a:pPr marL="146050" indent="0">
              <a:buNone/>
            </a:pPr>
            <a:endParaRPr lang="en-IN" dirty="0"/>
          </a:p>
          <a:p>
            <a:pPr marL="146050" indent="0">
              <a:buNone/>
            </a:pPr>
            <a:r>
              <a:rPr lang="en-IN" b="1" u="sng" dirty="0"/>
              <a:t>2.2. Use of correct font and font size</a:t>
            </a:r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r>
              <a:rPr lang="en-IN" b="1" u="sng" dirty="0"/>
              <a:t>2.3. Use of correct Test Case Template</a:t>
            </a:r>
          </a:p>
        </p:txBody>
      </p:sp>
    </p:spTree>
    <p:extLst>
      <p:ext uri="{BB962C8B-B14F-4D97-AF65-F5344CB8AC3E}">
        <p14:creationId xmlns:p14="http://schemas.microsoft.com/office/powerpoint/2010/main" val="30944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2AB3BC4F-C8EF-3AFF-2690-EEBDED0D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>
            <a:extLst>
              <a:ext uri="{FF2B5EF4-FFF2-40B4-BE49-F238E27FC236}">
                <a16:creationId xmlns:a16="http://schemas.microsoft.com/office/drawing/2014/main" id="{435A2C3F-1218-FB16-9A46-2E66E0F6F986}"/>
              </a:ext>
            </a:extLst>
          </p:cNvPr>
          <p:cNvSpPr/>
          <p:nvPr/>
        </p:nvSpPr>
        <p:spPr>
          <a:xfrm flipH="1">
            <a:off x="1177631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highlight>
                <a:srgbClr val="00FF00"/>
              </a:highlight>
            </a:endParaRPr>
          </a:p>
        </p:txBody>
      </p:sp>
      <p:sp>
        <p:nvSpPr>
          <p:cNvPr id="681" name="Google Shape;681;p36">
            <a:extLst>
              <a:ext uri="{FF2B5EF4-FFF2-40B4-BE49-F238E27FC236}">
                <a16:creationId xmlns:a16="http://schemas.microsoft.com/office/drawing/2014/main" id="{D0A596D0-B751-3D0E-66BE-2611BC633DEC}"/>
              </a:ext>
            </a:extLst>
          </p:cNvPr>
          <p:cNvSpPr/>
          <p:nvPr/>
        </p:nvSpPr>
        <p:spPr>
          <a:xfrm>
            <a:off x="1183727" y="279785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Google Shape;680;p36">
            <a:extLst>
              <a:ext uri="{FF2B5EF4-FFF2-40B4-BE49-F238E27FC236}">
                <a16:creationId xmlns:a16="http://schemas.microsoft.com/office/drawing/2014/main" id="{D38D9D11-7957-5A68-A858-966ADA154A40}"/>
              </a:ext>
            </a:extLst>
          </p:cNvPr>
          <p:cNvSpPr/>
          <p:nvPr/>
        </p:nvSpPr>
        <p:spPr>
          <a:xfrm flipH="1">
            <a:off x="2923465" y="132703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4" name="Google Shape;681;p36">
            <a:extLst>
              <a:ext uri="{FF2B5EF4-FFF2-40B4-BE49-F238E27FC236}">
                <a16:creationId xmlns:a16="http://schemas.microsoft.com/office/drawing/2014/main" id="{5B00F0A2-4D52-2BA0-B92B-FFE55BF724EA}"/>
              </a:ext>
            </a:extLst>
          </p:cNvPr>
          <p:cNvSpPr/>
          <p:nvPr/>
        </p:nvSpPr>
        <p:spPr>
          <a:xfrm>
            <a:off x="2923465" y="282381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Google Shape;680;p36">
            <a:extLst>
              <a:ext uri="{FF2B5EF4-FFF2-40B4-BE49-F238E27FC236}">
                <a16:creationId xmlns:a16="http://schemas.microsoft.com/office/drawing/2014/main" id="{C171E978-8197-3EF7-CBD2-3FA7F6867599}"/>
              </a:ext>
            </a:extLst>
          </p:cNvPr>
          <p:cNvSpPr/>
          <p:nvPr/>
        </p:nvSpPr>
        <p:spPr>
          <a:xfrm flipH="1">
            <a:off x="4661291" y="12890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" name="Google Shape;681;p36">
            <a:extLst>
              <a:ext uri="{FF2B5EF4-FFF2-40B4-BE49-F238E27FC236}">
                <a16:creationId xmlns:a16="http://schemas.microsoft.com/office/drawing/2014/main" id="{EFC02620-60E4-D7EB-870F-6CA214175939}"/>
              </a:ext>
            </a:extLst>
          </p:cNvPr>
          <p:cNvSpPr/>
          <p:nvPr/>
        </p:nvSpPr>
        <p:spPr>
          <a:xfrm>
            <a:off x="4652519" y="286182"/>
            <a:ext cx="1824236" cy="128100"/>
          </a:xfrm>
          <a:prstGeom prst="parallelogram">
            <a:avLst>
              <a:gd name="adj" fmla="val 96952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Google Shape;680;p36">
            <a:extLst>
              <a:ext uri="{FF2B5EF4-FFF2-40B4-BE49-F238E27FC236}">
                <a16:creationId xmlns:a16="http://schemas.microsoft.com/office/drawing/2014/main" id="{55EFE6AA-F770-8EDE-9896-73FF32BDC6D4}"/>
              </a:ext>
            </a:extLst>
          </p:cNvPr>
          <p:cNvSpPr/>
          <p:nvPr/>
        </p:nvSpPr>
        <p:spPr>
          <a:xfrm flipH="1">
            <a:off x="6390236" y="134423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" name="Google Shape;681;p36">
            <a:extLst>
              <a:ext uri="{FF2B5EF4-FFF2-40B4-BE49-F238E27FC236}">
                <a16:creationId xmlns:a16="http://schemas.microsoft.com/office/drawing/2014/main" id="{B1BDB0E8-636B-6355-99E1-EE77602E908F}"/>
              </a:ext>
            </a:extLst>
          </p:cNvPr>
          <p:cNvSpPr/>
          <p:nvPr/>
        </p:nvSpPr>
        <p:spPr>
          <a:xfrm>
            <a:off x="6381861" y="285800"/>
            <a:ext cx="1824236" cy="128100"/>
          </a:xfrm>
          <a:prstGeom prst="parallelogram">
            <a:avLst>
              <a:gd name="adj" fmla="val 969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F9E50-F2E4-E7B9-77E1-C0FFEBF7007B}"/>
              </a:ext>
            </a:extLst>
          </p:cNvPr>
          <p:cNvSpPr txBox="1"/>
          <p:nvPr/>
        </p:nvSpPr>
        <p:spPr>
          <a:xfrm>
            <a:off x="1427673" y="5637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How To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W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rite Effective Test Cases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8AFD41F-F591-31B6-1A91-09886B6D6395}"/>
              </a:ext>
            </a:extLst>
          </p:cNvPr>
          <p:cNvSpPr/>
          <p:nvPr/>
        </p:nvSpPr>
        <p:spPr>
          <a:xfrm>
            <a:off x="1177631" y="615391"/>
            <a:ext cx="289931" cy="233064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38743-A660-E3AD-B757-B7AED3F1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69" y="953945"/>
            <a:ext cx="7038900" cy="9141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 3) Make Your Test Cases Clear And Easy To Understand</a:t>
            </a:r>
            <a:endParaRPr lang="en-IN" sz="12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A3F7CC-6C45-1B9D-1588-1237098AE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1201723"/>
            <a:ext cx="7038900" cy="3807353"/>
          </a:xfrm>
        </p:spPr>
        <p:txBody>
          <a:bodyPr/>
          <a:lstStyle/>
          <a:p>
            <a:pPr marL="146050" indent="0">
              <a:buNone/>
            </a:pPr>
            <a:r>
              <a:rPr lang="en-IN" b="1" u="sng" dirty="0"/>
              <a:t>3.1. </a:t>
            </a:r>
            <a:r>
              <a:rPr lang="en-US" b="1" u="sng" dirty="0"/>
              <a:t>Short and clear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Description</a:t>
            </a:r>
            <a:r>
              <a:rPr lang="en-US" b="1" u="sng" dirty="0"/>
              <a:t> in simple English</a:t>
            </a:r>
            <a:endParaRPr lang="en-IN" b="1" u="sng" dirty="0"/>
          </a:p>
          <a:p>
            <a:pPr marL="146050" indent="0">
              <a:buNone/>
            </a:pPr>
            <a:endParaRPr lang="en-IN" dirty="0"/>
          </a:p>
          <a:p>
            <a:pPr marL="146050" indent="0">
              <a:buNone/>
            </a:pPr>
            <a:r>
              <a:rPr lang="en-IN" b="1" u="sng" dirty="0"/>
              <a:t>3.2. </a:t>
            </a:r>
            <a:r>
              <a:rPr lang="en-US" b="1" u="sng" dirty="0"/>
              <a:t>Proper use of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</a:t>
            </a:r>
            <a:r>
              <a:rPr lang="en-US" b="1" u="sng" dirty="0"/>
              <a:t> and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Sub-Feature</a:t>
            </a:r>
          </a:p>
          <a:p>
            <a:pPr marL="146050" indent="0">
              <a:buNone/>
            </a:pPr>
            <a:endParaRPr lang="en-US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endParaRPr lang="en-IN" b="1" u="sng" dirty="0"/>
          </a:p>
          <a:p>
            <a:pPr marL="146050" indent="0">
              <a:buNone/>
            </a:pPr>
            <a:r>
              <a:rPr lang="en-IN" b="1" u="sng" dirty="0"/>
              <a:t>2.3. Specify Proper </a:t>
            </a:r>
            <a:r>
              <a:rPr lang="en-IN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Expected Results</a:t>
            </a:r>
          </a:p>
          <a:p>
            <a:pPr marL="146050" indent="0">
              <a:buNone/>
            </a:pPr>
            <a:endParaRPr lang="en-IN" i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IN" i="1" dirty="0">
                <a:solidFill>
                  <a:schemeClr val="bg1"/>
                </a:solidFill>
              </a:rPr>
              <a:t>Example: Expected result for Success login TC</a:t>
            </a:r>
          </a:p>
          <a:p>
            <a:pPr marL="146050" indent="0">
              <a:buNone/>
            </a:pPr>
            <a:r>
              <a:rPr lang="en-US" i="1" dirty="0">
                <a:solidFill>
                  <a:schemeClr val="bg1"/>
                </a:solidFill>
              </a:rPr>
              <a:t>1) The user should authenticate and redirect to home page.</a:t>
            </a:r>
          </a:p>
          <a:p>
            <a:pPr marL="146050" indent="0">
              <a:buNone/>
            </a:pPr>
            <a:r>
              <a:rPr lang="en-US" i="1" dirty="0">
                <a:solidFill>
                  <a:schemeClr val="bg1"/>
                </a:solidFill>
              </a:rPr>
              <a:t>2) The user's profile information should be relevant in the home page</a:t>
            </a:r>
          </a:p>
          <a:p>
            <a:pPr marL="146050" indent="0">
              <a:buNone/>
            </a:pPr>
            <a:r>
              <a:rPr lang="en-US" i="1" dirty="0">
                <a:solidFill>
                  <a:schemeClr val="bg1"/>
                </a:solidFill>
              </a:rPr>
              <a:t>3) Notification message should be displayed in the home page</a:t>
            </a:r>
            <a:endParaRPr lang="en-IN" i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endParaRPr lang="en-IN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CD7F5E-2898-E227-8FBD-0698E0CBA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1342"/>
              </p:ext>
            </p:extLst>
          </p:nvPr>
        </p:nvGraphicFramePr>
        <p:xfrm>
          <a:off x="1558871" y="2115251"/>
          <a:ext cx="5079822" cy="1383325"/>
        </p:xfrm>
        <a:graphic>
          <a:graphicData uri="http://schemas.openxmlformats.org/drawingml/2006/table">
            <a:tbl>
              <a:tblPr/>
              <a:tblGrid>
                <a:gridCol w="2202328">
                  <a:extLst>
                    <a:ext uri="{9D8B030D-6E8A-4147-A177-3AD203B41FA5}">
                      <a16:colId xmlns:a16="http://schemas.microsoft.com/office/drawing/2014/main" val="138418730"/>
                    </a:ext>
                  </a:extLst>
                </a:gridCol>
                <a:gridCol w="2877494">
                  <a:extLst>
                    <a:ext uri="{9D8B030D-6E8A-4147-A177-3AD203B41FA5}">
                      <a16:colId xmlns:a16="http://schemas.microsoft.com/office/drawing/2014/main" val="3033750594"/>
                    </a:ext>
                  </a:extLst>
                </a:gridCol>
              </a:tblGrid>
              <a:tr h="2766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Sub-Feature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29898"/>
                  </a:ext>
                </a:extLst>
              </a:tr>
              <a:tr h="2766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Management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Page Redirection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633890"/>
                  </a:ext>
                </a:extLst>
              </a:tr>
              <a:tr h="2766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Management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Registration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49716"/>
                  </a:ext>
                </a:extLst>
              </a:tr>
              <a:tr h="2766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Management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Validation of 'Name" field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765727"/>
                  </a:ext>
                </a:extLst>
              </a:tr>
              <a:tr h="2766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User Registration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Verification of Response Time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405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62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570</Words>
  <Application>Microsoft Office PowerPoint</Application>
  <PresentationFormat>On-screen Show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Lato</vt:lpstr>
      <vt:lpstr>Average</vt:lpstr>
      <vt:lpstr>Montserrat</vt:lpstr>
      <vt:lpstr>Miriam Mono CLM</vt:lpstr>
      <vt:lpstr>Source Sans Pro</vt:lpstr>
      <vt:lpstr>Arial</vt:lpstr>
      <vt:lpstr>Söhne</vt:lpstr>
      <vt:lpstr>Focus</vt:lpstr>
      <vt:lpstr>Effective Software Test Case Design Approach </vt:lpstr>
      <vt:lpstr>Overview</vt:lpstr>
      <vt:lpstr>PowerPoint Presentation</vt:lpstr>
      <vt:lpstr>PowerPoint Presentation</vt:lpstr>
      <vt:lpstr>PowerPoint Presentation</vt:lpstr>
      <vt:lpstr>PowerPoint Presentation</vt:lpstr>
      <vt:lpstr> 1) Ensure Testcase Coverage</vt:lpstr>
      <vt:lpstr> 2) Follow ISMS standard</vt:lpstr>
      <vt:lpstr> 3) Make Your Test Cases Clear And Easy To Understand</vt:lpstr>
      <vt:lpstr> 1) Use “Bold”  “Italics” “bullet points “colors” for important Text/contents</vt:lpstr>
      <vt:lpstr> 2) Summary sheet link &amp; Equations</vt:lpstr>
      <vt:lpstr> 3) Do Spell Check &amp; Grammar Check </vt:lpstr>
      <vt:lpstr> 4) Test Case Formatting ( "Height" and "Width“)  </vt:lpstr>
      <vt:lpstr>PowerPoint Presentation</vt:lpstr>
      <vt:lpstr> 5) Mapping of "Testcase Type" in category column  </vt:lpstr>
      <vt:lpstr> 6) Adding input data- Especially for API testcases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Software Test Case Design Approach </dc:title>
  <cp:lastModifiedBy>vishnu.suresh@INTERNAL.INNOVATURELABS.COM</cp:lastModifiedBy>
  <cp:revision>10</cp:revision>
  <dcterms:modified xsi:type="dcterms:W3CDTF">2024-03-07T09:00:52Z</dcterms:modified>
</cp:coreProperties>
</file>